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7" r:id="rId10"/>
    <p:sldId id="263" r:id="rId11"/>
    <p:sldId id="264" r:id="rId12"/>
    <p:sldId id="265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301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FB7D0-DE15-4AC0-AFA5-430139951E72}" type="datetimeFigureOut">
              <a:rPr lang="ru-RU" smtClean="0"/>
              <a:t>31.03.2019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4F6D0-71EB-4A16-90D5-2F40C1B539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FB7D0-DE15-4AC0-AFA5-430139951E72}" type="datetimeFigureOut">
              <a:rPr lang="ru-RU" smtClean="0"/>
              <a:t>31.03.2019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4F6D0-71EB-4A16-90D5-2F40C1B539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FB7D0-DE15-4AC0-AFA5-430139951E72}" type="datetimeFigureOut">
              <a:rPr lang="ru-RU" smtClean="0"/>
              <a:t>31.03.2019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4F6D0-71EB-4A16-90D5-2F40C1B539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FB7D0-DE15-4AC0-AFA5-430139951E72}" type="datetimeFigureOut">
              <a:rPr lang="ru-RU" smtClean="0"/>
              <a:t>31.03.2019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4F6D0-71EB-4A16-90D5-2F40C1B539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FB7D0-DE15-4AC0-AFA5-430139951E72}" type="datetimeFigureOut">
              <a:rPr lang="ru-RU" smtClean="0"/>
              <a:t>31.03.2019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4F6D0-71EB-4A16-90D5-2F40C1B539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FB7D0-DE15-4AC0-AFA5-430139951E72}" type="datetimeFigureOut">
              <a:rPr lang="ru-RU" smtClean="0"/>
              <a:t>31.03.2019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4F6D0-71EB-4A16-90D5-2F40C1B539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FB7D0-DE15-4AC0-AFA5-430139951E72}" type="datetimeFigureOut">
              <a:rPr lang="ru-RU" smtClean="0"/>
              <a:t>31.03.2019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4F6D0-71EB-4A16-90D5-2F40C1B539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FB7D0-DE15-4AC0-AFA5-430139951E72}" type="datetimeFigureOut">
              <a:rPr lang="ru-RU" smtClean="0"/>
              <a:t>31.03.2019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4F6D0-71EB-4A16-90D5-2F40C1B539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FB7D0-DE15-4AC0-AFA5-430139951E72}" type="datetimeFigureOut">
              <a:rPr lang="ru-RU" smtClean="0"/>
              <a:t>31.03.2019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4F6D0-71EB-4A16-90D5-2F40C1B539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FB7D0-DE15-4AC0-AFA5-430139951E72}" type="datetimeFigureOut">
              <a:rPr lang="ru-RU" smtClean="0"/>
              <a:t>31.03.2019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4F6D0-71EB-4A16-90D5-2F40C1B539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FB7D0-DE15-4AC0-AFA5-430139951E72}" type="datetimeFigureOut">
              <a:rPr lang="ru-RU" smtClean="0"/>
              <a:t>31.03.2019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4F6D0-71EB-4A16-90D5-2F40C1B539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DFB7D0-DE15-4AC0-AFA5-430139951E72}" type="datetimeFigureOut">
              <a:rPr lang="ru-RU" smtClean="0"/>
              <a:t>31.03.2019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A4F6D0-71EB-4A16-90D5-2F40C1B539D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Palatino Linotype" pitchFamily="18" charset="0"/>
              </a:rPr>
              <a:t>Ю.А. ГАГАРИН И РАЗВИТИЕ СОВЕТСКО-ИНДИЙСКИХ </a:t>
            </a:r>
            <a:br>
              <a:rPr lang="ru-RU" dirty="0">
                <a:latin typeface="Palatino Linotype" pitchFamily="18" charset="0"/>
              </a:rPr>
            </a:br>
            <a:r>
              <a:rPr lang="ru-RU" dirty="0">
                <a:latin typeface="Palatino Linotype" pitchFamily="18" charset="0"/>
              </a:rPr>
              <a:t>ОТНОШЕНИЙ В НАЧАЛЕ 1960-Х ГГ.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80112" y="5204792"/>
            <a:ext cx="3816424" cy="1752600"/>
          </a:xfrm>
        </p:spPr>
        <p:txBody>
          <a:bodyPr>
            <a:normAutofit/>
          </a:bodyPr>
          <a:lstStyle/>
          <a:p>
            <a:r>
              <a:rPr lang="ru-RU" sz="1600" dirty="0" smtClean="0">
                <a:latin typeface="Palatino Linotype" pitchFamily="18" charset="0"/>
              </a:rPr>
              <a:t>Работу подготовила </a:t>
            </a:r>
            <a:br>
              <a:rPr lang="ru-RU" sz="1600" dirty="0" smtClean="0">
                <a:latin typeface="Palatino Linotype" pitchFamily="18" charset="0"/>
              </a:rPr>
            </a:br>
            <a:r>
              <a:rPr lang="ru-RU" sz="1600" dirty="0" smtClean="0">
                <a:latin typeface="Palatino Linotype" pitchFamily="18" charset="0"/>
              </a:rPr>
              <a:t>студентка гр. ИИ-117</a:t>
            </a:r>
            <a:br>
              <a:rPr lang="ru-RU" sz="1600" dirty="0" smtClean="0">
                <a:latin typeface="Palatino Linotype" pitchFamily="18" charset="0"/>
              </a:rPr>
            </a:br>
            <a:r>
              <a:rPr lang="ru-RU" sz="1600" dirty="0" smtClean="0">
                <a:latin typeface="Palatino Linotype" pitchFamily="18" charset="0"/>
              </a:rPr>
              <a:t>Педагогического института ВлГУ</a:t>
            </a:r>
            <a:br>
              <a:rPr lang="ru-RU" sz="1600" dirty="0" smtClean="0">
                <a:latin typeface="Palatino Linotype" pitchFamily="18" charset="0"/>
              </a:rPr>
            </a:br>
            <a:r>
              <a:rPr lang="ru-RU" sz="1600" i="1" dirty="0" smtClean="0">
                <a:latin typeface="Palatino Linotype" pitchFamily="18" charset="0"/>
              </a:rPr>
              <a:t>Богданович М.А.</a:t>
            </a:r>
          </a:p>
          <a:p>
            <a:r>
              <a:rPr lang="ru-RU" sz="1600" dirty="0" smtClean="0">
                <a:latin typeface="Palatino Linotype" pitchFamily="18" charset="0"/>
              </a:rPr>
              <a:t>Научный руководитель</a:t>
            </a:r>
            <a:br>
              <a:rPr lang="ru-RU" sz="1600" dirty="0" smtClean="0">
                <a:latin typeface="Palatino Linotype" pitchFamily="18" charset="0"/>
              </a:rPr>
            </a:br>
            <a:r>
              <a:rPr lang="ru-RU" sz="1600" i="1" dirty="0" err="1" smtClean="0">
                <a:latin typeface="Palatino Linotype" pitchFamily="18" charset="0"/>
              </a:rPr>
              <a:t>Красильщикова</a:t>
            </a:r>
            <a:r>
              <a:rPr lang="ru-RU" sz="1600" i="1" dirty="0" smtClean="0">
                <a:latin typeface="Palatino Linotype" pitchFamily="18" charset="0"/>
              </a:rPr>
              <a:t> </a:t>
            </a:r>
            <a:r>
              <a:rPr lang="ru-RU" sz="1600" i="1" dirty="0">
                <a:latin typeface="Palatino Linotype" pitchFamily="18" charset="0"/>
              </a:rPr>
              <a:t>Т.В.</a:t>
            </a:r>
            <a:endParaRPr lang="ru-RU" sz="1600" dirty="0" smtClean="0">
              <a:latin typeface="Palatino Linotype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80920" cy="1162050"/>
          </a:xfrm>
        </p:spPr>
        <p:txBody>
          <a:bodyPr>
            <a:normAutofit/>
          </a:bodyPr>
          <a:lstStyle/>
          <a:p>
            <a:r>
              <a:rPr lang="ru-RU" b="0" i="1" dirty="0">
                <a:latin typeface="Palatino Linotype" pitchFamily="18" charset="0"/>
              </a:rPr>
              <a:t>«…ну не молодой парень, а готовый государственный деятель! В его присутствии я чувствовал себя мальчишкой, хотя был сотрудником посольства». </a:t>
            </a:r>
            <a:r>
              <a:rPr lang="ru-RU" b="0" i="1" dirty="0" smtClean="0">
                <a:solidFill>
                  <a:schemeClr val="bg1">
                    <a:lumMod val="50000"/>
                  </a:schemeClr>
                </a:solidFill>
                <a:latin typeface="Palatino Linotype" pitchFamily="18" charset="0"/>
              </a:rPr>
              <a:t>(Из воспоминаний Вавилова </a:t>
            </a:r>
            <a:r>
              <a:rPr lang="ru-RU" b="0" i="1" dirty="0">
                <a:solidFill>
                  <a:schemeClr val="bg1">
                    <a:lumMod val="50000"/>
                  </a:schemeClr>
                </a:solidFill>
                <a:latin typeface="Palatino Linotype" pitchFamily="18" charset="0"/>
              </a:rPr>
              <a:t>А. </a:t>
            </a:r>
            <a:r>
              <a:rPr lang="ru-RU" b="0" i="1" dirty="0" smtClean="0">
                <a:solidFill>
                  <a:schemeClr val="bg1">
                    <a:lumMod val="50000"/>
                  </a:schemeClr>
                </a:solidFill>
                <a:latin typeface="Palatino Linotype" pitchFamily="18" charset="0"/>
              </a:rPr>
              <a:t>)</a:t>
            </a:r>
            <a:endParaRPr lang="ru-RU" b="0" i="1" dirty="0">
              <a:solidFill>
                <a:schemeClr val="bg1">
                  <a:lumMod val="50000"/>
                </a:schemeClr>
              </a:solidFill>
              <a:latin typeface="Palatino Linotype" pitchFamily="18" charset="0"/>
            </a:endParaRPr>
          </a:p>
        </p:txBody>
      </p:sp>
      <p:pic>
        <p:nvPicPr>
          <p:cNvPr id="20484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340768"/>
            <a:ext cx="5608687" cy="51583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99392"/>
            <a:ext cx="7848872" cy="1162050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Palatino Linotype" pitchFamily="18" charset="0"/>
              </a:rPr>
              <a:t>Посещение Президента </a:t>
            </a:r>
            <a:r>
              <a:rPr lang="ru-RU" sz="2400" dirty="0" err="1">
                <a:latin typeface="Palatino Linotype" pitchFamily="18" charset="0"/>
              </a:rPr>
              <a:t>Раджендру</a:t>
            </a:r>
            <a:r>
              <a:rPr lang="ru-RU" sz="2400" dirty="0">
                <a:latin typeface="Palatino Linotype" pitchFamily="18" charset="0"/>
              </a:rPr>
              <a:t> </a:t>
            </a:r>
            <a:r>
              <a:rPr lang="ru-RU" sz="2400" dirty="0" err="1">
                <a:latin typeface="Palatino Linotype" pitchFamily="18" charset="0"/>
              </a:rPr>
              <a:t>Прасада</a:t>
            </a:r>
            <a:r>
              <a:rPr lang="ru-RU" sz="2400" dirty="0">
                <a:latin typeface="Palatino Linotype" pitchFamily="18" charset="0"/>
              </a:rPr>
              <a:t>. 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2276872"/>
            <a:ext cx="367240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>
                <a:latin typeface="Palatino Linotype" pitchFamily="18" charset="0"/>
              </a:rPr>
              <a:t>Похожий на доброго деревенского дедушку, </a:t>
            </a:r>
            <a:r>
              <a:rPr lang="ru-RU" sz="2400" i="1" dirty="0" err="1">
                <a:latin typeface="Palatino Linotype" pitchFamily="18" charset="0"/>
              </a:rPr>
              <a:t>Прасад</a:t>
            </a:r>
            <a:r>
              <a:rPr lang="ru-RU" sz="2400" i="1" dirty="0">
                <a:latin typeface="Palatino Linotype" pitchFamily="18" charset="0"/>
              </a:rPr>
              <a:t> сидел в кресле в носках, положив ступни на снятые тапочки. Вопросов он не задавал, только слушал Юрин рассказ о </a:t>
            </a:r>
            <a:r>
              <a:rPr lang="ru-RU" sz="2400" i="1" dirty="0" smtClean="0">
                <a:latin typeface="Palatino Linotype" pitchFamily="18" charset="0"/>
              </a:rPr>
              <a:t>полете.</a:t>
            </a:r>
          </a:p>
          <a:p>
            <a:r>
              <a:rPr lang="ru-RU" sz="2400" b="0" i="1" dirty="0" smtClean="0">
                <a:solidFill>
                  <a:schemeClr val="bg1">
                    <a:lumMod val="50000"/>
                  </a:schemeClr>
                </a:solidFill>
                <a:latin typeface="Palatino Linotype" pitchFamily="18" charset="0"/>
              </a:rPr>
              <a:t>(Из воспоминаний Вавилова А.)</a:t>
            </a:r>
            <a:endParaRPr lang="ru-RU" sz="2400" i="1" dirty="0">
              <a:latin typeface="Palatino Linotype" pitchFamily="18" charset="0"/>
            </a:endParaRPr>
          </a:p>
        </p:txBody>
      </p:sp>
      <p:pic>
        <p:nvPicPr>
          <p:cNvPr id="21506" name="Picture 2" descr="http://www.voskres.ru/articles/images/gagarin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556792"/>
            <a:ext cx="3886200" cy="4762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692696"/>
            <a:ext cx="7416824" cy="180020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Palatino Linotype" pitchFamily="18" charset="0"/>
              </a:rPr>
              <a:t>В </a:t>
            </a:r>
            <a:r>
              <a:rPr lang="ru-RU" sz="2000" b="1" dirty="0">
                <a:latin typeface="Palatino Linotype" pitchFamily="18" charset="0"/>
              </a:rPr>
              <a:t>2011 году в Индии был установлен мемориал, посвящённый первому космонавту Земли</a:t>
            </a:r>
          </a:p>
        </p:txBody>
      </p:sp>
      <p:pic>
        <p:nvPicPr>
          <p:cNvPr id="23554" name="Picture 2" descr="ÐÑÐºÑÑÑÐ¸Ðµ Ð¿Ð°Ð¼ÑÑÐ½Ð¸ÐºÐ° ÐÐ°Ð³Ð°ÑÐ¸Ð½Ñ Ð² ÐÑÐ¼Ð±Ð°Ð¸, ÐÐ½Ð´Ð¸Ñ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132856"/>
            <a:ext cx="7027134" cy="39820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latin typeface="Palatino Linotype" pitchFamily="18" charset="0"/>
              </a:rPr>
              <a:t>Спасибо за внимание!</a:t>
            </a:r>
            <a:endParaRPr lang="ru-RU" sz="4800" dirty="0">
              <a:latin typeface="Palatino Linotype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Palatino Linotype" pitchFamily="18" charset="0"/>
              </a:rPr>
              <a:t>Цель и задачи исследования.</a:t>
            </a:r>
            <a:endParaRPr lang="ru-RU" dirty="0">
              <a:latin typeface="Palatino Linotyp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00200"/>
            <a:ext cx="8712968" cy="5069160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0" algn="l"/>
              </a:tabLst>
            </a:pPr>
            <a:r>
              <a:rPr lang="ru-RU" sz="2800" b="1" dirty="0">
                <a:latin typeface="Palatino Linotype" pitchFamily="18" charset="0"/>
              </a:rPr>
              <a:t>Цель</a:t>
            </a:r>
            <a:r>
              <a:rPr lang="ru-RU" sz="2800" dirty="0">
                <a:latin typeface="Palatino Linotype" pitchFamily="18" charset="0"/>
              </a:rPr>
              <a:t> – </a:t>
            </a:r>
            <a:r>
              <a:rPr lang="ru-RU" sz="2800" i="1" dirty="0">
                <a:latin typeface="Palatino Linotype" pitchFamily="18" charset="0"/>
              </a:rPr>
              <a:t>рассмотреть особенность развития связей СССР и Индии в начале 1960-х годов в связи с визитом Ю.А. Гагарина</a:t>
            </a:r>
          </a:p>
          <a:p>
            <a:pPr marL="0" indent="0">
              <a:lnSpc>
                <a:spcPct val="150000"/>
              </a:lnSpc>
              <a:buNone/>
              <a:tabLst>
                <a:tab pos="0" algn="l"/>
              </a:tabLst>
            </a:pPr>
            <a:r>
              <a:rPr lang="ru-RU" sz="2800" b="1" dirty="0">
                <a:latin typeface="Palatino Linotype" pitchFamily="18" charset="0"/>
              </a:rPr>
              <a:t>Задачи:</a:t>
            </a:r>
          </a:p>
          <a:p>
            <a:pPr marL="0" lvl="0" indent="0">
              <a:buFont typeface="Courier New" pitchFamily="49" charset="0"/>
              <a:buChar char="o"/>
              <a:tabLst>
                <a:tab pos="0" algn="l"/>
              </a:tabLst>
            </a:pPr>
            <a:r>
              <a:rPr lang="ru-RU" sz="2800" i="1" dirty="0">
                <a:latin typeface="Palatino Linotype" pitchFamily="18" charset="0"/>
              </a:rPr>
              <a:t>Рассмотреть визит Ю.А. Гагарина в Индию в ноябре 1961 года.</a:t>
            </a:r>
          </a:p>
          <a:p>
            <a:pPr marL="0" lvl="0" indent="0">
              <a:buFont typeface="Courier New" pitchFamily="49" charset="0"/>
              <a:buChar char="o"/>
              <a:tabLst>
                <a:tab pos="0" algn="l"/>
              </a:tabLst>
            </a:pPr>
            <a:r>
              <a:rPr lang="ru-RU" sz="2800" i="1" dirty="0">
                <a:latin typeface="Palatino Linotype" pitchFamily="18" charset="0"/>
              </a:rPr>
              <a:t>Раскрыть особенности отношений СССР и Индии в этот период времени.</a:t>
            </a:r>
          </a:p>
          <a:p>
            <a:pPr marL="0" lvl="0" indent="0">
              <a:buFont typeface="Courier New" pitchFamily="49" charset="0"/>
              <a:buChar char="o"/>
              <a:tabLst>
                <a:tab pos="0" algn="l"/>
              </a:tabLst>
            </a:pPr>
            <a:r>
              <a:rPr lang="ru-RU" sz="2800" i="1" dirty="0">
                <a:latin typeface="Palatino Linotype" pitchFamily="18" charset="0"/>
              </a:rPr>
              <a:t>Проанализировать влияние визита Ю.А. Гагарина на дальнейшее развитие отношений.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80320" y="332656"/>
            <a:ext cx="6228184" cy="2764904"/>
          </a:xfrm>
        </p:spPr>
        <p:txBody>
          <a:bodyPr>
            <a:normAutofit/>
          </a:bodyPr>
          <a:lstStyle/>
          <a:p>
            <a:pPr marL="0" indent="0" algn="r">
              <a:buNone/>
              <a:tabLst>
                <a:tab pos="0" algn="l"/>
              </a:tabLst>
            </a:pPr>
            <a:r>
              <a:rPr lang="ru-RU" sz="1800" dirty="0">
                <a:latin typeface="Palatino Linotype" pitchFamily="18" charset="0"/>
              </a:rPr>
              <a:t>Двадцатый век – это век, в котором произошло историческое событие — </a:t>
            </a:r>
            <a:r>
              <a:rPr lang="ru-RU" sz="1800" dirty="0">
                <a:solidFill>
                  <a:srgbClr val="C00000"/>
                </a:solidFill>
                <a:latin typeface="Palatino Linotype" pitchFamily="18" charset="0"/>
              </a:rPr>
              <a:t>первый полёт человека в космос</a:t>
            </a:r>
            <a:r>
              <a:rPr lang="ru-RU" sz="1800" dirty="0">
                <a:latin typeface="Palatino Linotype" pitchFamily="18" charset="0"/>
              </a:rPr>
              <a:t>. Его совершил гражданин нашей страны </a:t>
            </a:r>
            <a:r>
              <a:rPr lang="ru-RU" sz="1800" dirty="0">
                <a:solidFill>
                  <a:srgbClr val="C00000"/>
                </a:solidFill>
                <a:latin typeface="Palatino Linotype" pitchFamily="18" charset="0"/>
              </a:rPr>
              <a:t>Юрий Алексеевич Гагарин</a:t>
            </a:r>
            <a:r>
              <a:rPr lang="ru-RU" sz="1800" dirty="0">
                <a:latin typeface="Palatino Linotype" pitchFamily="18" charset="0"/>
              </a:rPr>
              <a:t>. Абсолютно каждый человек об это знает. Но не всякий знает, что Юрий Алексеевич </a:t>
            </a:r>
            <a:r>
              <a:rPr lang="ru-RU" sz="1800" u="sng" dirty="0">
                <a:solidFill>
                  <a:srgbClr val="C00000"/>
                </a:solidFill>
                <a:latin typeface="Palatino Linotype" pitchFamily="18" charset="0"/>
              </a:rPr>
              <a:t>заметно повлиял на международные отношения СССР с другими странами</a:t>
            </a:r>
            <a:r>
              <a:rPr lang="ru-RU" sz="1800" dirty="0">
                <a:latin typeface="Palatino Linotype" pitchFamily="18" charset="0"/>
              </a:rPr>
              <a:t>. </a:t>
            </a:r>
          </a:p>
        </p:txBody>
      </p:sp>
      <p:pic>
        <p:nvPicPr>
          <p:cNvPr id="1026" name="Picture 2" descr="ÐÐ°ÑÑÐ¸Ð½ÐºÐ¸ Ð¿Ð¾ Ð·Ð°Ð¿ÑÐ¾ÑÑ Ð¿Ð¾Ð»ÐµÑ Ð³Ð°Ð³Ð°ÑÐ¸Ð½Ð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502953"/>
            <a:ext cx="7128792" cy="40223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ÐÐ°ÑÑÐ¸Ð½ÐºÐ¸ Ð¿Ð¾ Ð·Ð°Ð¿ÑÐ¾ÑÑ ÐºÐ°Ð¼Ð°Ð½Ð¸Ð½ Ð½ Ð¿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620688"/>
            <a:ext cx="3168352" cy="4355800"/>
          </a:xfrm>
          <a:prstGeom prst="rect">
            <a:avLst/>
          </a:prstGeom>
          <a:noFill/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5148064" y="5085184"/>
            <a:ext cx="3528392" cy="1345828"/>
          </a:xfrm>
        </p:spPr>
        <p:txBody>
          <a:bodyPr>
            <a:normAutofit/>
          </a:bodyPr>
          <a:lstStyle/>
          <a:p>
            <a:pPr algn="just"/>
            <a:r>
              <a:rPr lang="ru-RU" sz="1600" dirty="0" smtClean="0">
                <a:latin typeface="Palatino Linotype" pitchFamily="18" charset="0"/>
              </a:rPr>
              <a:t>Н. П. </a:t>
            </a:r>
            <a:r>
              <a:rPr lang="ru-RU" sz="1600" dirty="0" err="1" smtClean="0">
                <a:latin typeface="Palatino Linotype" pitchFamily="18" charset="0"/>
              </a:rPr>
              <a:t>Каманин</a:t>
            </a:r>
            <a:r>
              <a:rPr lang="ru-RU" sz="1600" dirty="0" smtClean="0">
                <a:latin typeface="Palatino Linotype" pitchFamily="18" charset="0"/>
              </a:rPr>
              <a:t> - </a:t>
            </a:r>
            <a:r>
              <a:rPr lang="ru-RU" sz="1600" dirty="0">
                <a:latin typeface="Palatino Linotype" pitchFamily="18" charset="0"/>
              </a:rPr>
              <a:t>генерал-полковник </a:t>
            </a:r>
            <a:r>
              <a:rPr lang="ru-RU" sz="1600" dirty="0" smtClean="0">
                <a:latin typeface="Palatino Linotype" pitchFamily="18" charset="0"/>
              </a:rPr>
              <a:t>авиации.  Сохранились его воспоминания о посещении Индии Гагариным.</a:t>
            </a:r>
            <a:endParaRPr lang="ru-RU" sz="1600" dirty="0">
              <a:latin typeface="Palatino Linotype" pitchFamily="18" charset="0"/>
            </a:endParaRPr>
          </a:p>
        </p:txBody>
      </p:sp>
      <p:pic>
        <p:nvPicPr>
          <p:cNvPr id="16388" name="Picture 4" descr="ÐÐ°ÑÑÐ¸Ð½ÐºÐ¸ Ð¿Ð¾ Ð·Ð°Ð¿ÑÐ¾ÑÑ Ð¿ÐµÑÐµÐ²Ð¾Ð´ÑÐ¸Ðº Ð³Ð°Ð³Ð°ÑÐ¸Ð½Ð° Ð°Ð½Ð´ÑÐµÐ¹ Ð²Ð°Ð²Ð¸Ð»Ð¾Ð²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60648"/>
            <a:ext cx="3407994" cy="4176464"/>
          </a:xfrm>
          <a:prstGeom prst="rect">
            <a:avLst/>
          </a:prstGeom>
          <a:noFill/>
        </p:spPr>
      </p:pic>
      <p:sp>
        <p:nvSpPr>
          <p:cNvPr id="9" name="Текст 6"/>
          <p:cNvSpPr txBox="1">
            <a:spLocks/>
          </p:cNvSpPr>
          <p:nvPr/>
        </p:nvSpPr>
        <p:spPr>
          <a:xfrm>
            <a:off x="179512" y="4581128"/>
            <a:ext cx="3995936" cy="13458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 Linotype" pitchFamily="18" charset="0"/>
                <a:ea typeface="+mn-ea"/>
                <a:cs typeface="+mn-cs"/>
              </a:rPr>
              <a:t>Андрей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 Linotype" pitchFamily="18" charset="0"/>
                <a:ea typeface="+mn-ea"/>
                <a:cs typeface="+mn-cs"/>
              </a:rPr>
              <a:t>Вавило</a:t>
            </a:r>
            <a:r>
              <a:rPr lang="ru-RU" sz="1600" dirty="0" smtClean="0">
                <a:latin typeface="Palatino Linotype" pitchFamily="18" charset="0"/>
              </a:rPr>
              <a:t>в – переводчик Юрия Гагарина в Индии. Его воспоминания о Гагарине – самый, пожалуй, информативный и интересный источник о визите Юрия Алексеевича в Индию.</a:t>
            </a: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alatino Linotype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4906888" cy="1512168"/>
          </a:xfrm>
        </p:spPr>
        <p:txBody>
          <a:bodyPr>
            <a:normAutofit/>
          </a:bodyPr>
          <a:lstStyle/>
          <a:p>
            <a:r>
              <a:rPr lang="ru-RU" dirty="0">
                <a:latin typeface="Palatino Linotype" pitchFamily="18" charset="0"/>
              </a:rPr>
              <a:t>В ноябре 1961 года Ю.А. Гагарин отправился вместе с женой в Индию. </a:t>
            </a:r>
          </a:p>
        </p:txBody>
      </p:sp>
      <p:pic>
        <p:nvPicPr>
          <p:cNvPr id="1741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484784"/>
            <a:ext cx="6691125" cy="4608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589240"/>
            <a:ext cx="8496944" cy="116205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Palatino Linotype" pitchFamily="18" charset="0"/>
              </a:rPr>
              <a:t>«Мне показалось</a:t>
            </a:r>
            <a:r>
              <a:rPr lang="ru-RU" dirty="0">
                <a:latin typeface="Palatino Linotype" pitchFamily="18" charset="0"/>
              </a:rPr>
              <a:t>, что теплая улыбка Гагарина согрела все вокруг. Сердце забилось от гордости за нашего героя, первого в мире космонавта, гражданина Советского Союза</a:t>
            </a:r>
            <a:r>
              <a:rPr lang="ru-RU" dirty="0" smtClean="0">
                <a:latin typeface="Palatino Linotype" pitchFamily="18" charset="0"/>
              </a:rPr>
              <a:t>!» </a:t>
            </a:r>
            <a:br>
              <a:rPr lang="ru-RU" dirty="0" smtClean="0">
                <a:latin typeface="Palatino Linotype" pitchFamily="18" charset="0"/>
              </a:rPr>
            </a:br>
            <a:r>
              <a:rPr lang="ru-RU" b="0" i="1" dirty="0" smtClean="0">
                <a:solidFill>
                  <a:schemeClr val="bg1">
                    <a:lumMod val="50000"/>
                  </a:schemeClr>
                </a:solidFill>
                <a:latin typeface="Palatino Linotype" pitchFamily="18" charset="0"/>
              </a:rPr>
              <a:t>(Из воспоминаний </a:t>
            </a:r>
            <a:r>
              <a:rPr lang="ru-RU" b="0" i="1" dirty="0">
                <a:solidFill>
                  <a:schemeClr val="bg1">
                    <a:lumMod val="50000"/>
                  </a:schemeClr>
                </a:solidFill>
                <a:latin typeface="Palatino Linotype" pitchFamily="18" charset="0"/>
              </a:rPr>
              <a:t>Н. В. </a:t>
            </a:r>
            <a:r>
              <a:rPr lang="ru-RU" b="0" i="1" dirty="0" smtClean="0">
                <a:solidFill>
                  <a:schemeClr val="bg1">
                    <a:lumMod val="50000"/>
                  </a:schemeClr>
                </a:solidFill>
                <a:latin typeface="Palatino Linotype" pitchFamily="18" charset="0"/>
              </a:rPr>
              <a:t>Хворостина) </a:t>
            </a:r>
            <a:endParaRPr lang="ru-RU" b="0" i="1" dirty="0">
              <a:solidFill>
                <a:schemeClr val="bg1">
                  <a:lumMod val="50000"/>
                </a:schemeClr>
              </a:solidFill>
              <a:latin typeface="Palatino Linotype" pitchFamily="18" charset="0"/>
            </a:endParaRPr>
          </a:p>
        </p:txBody>
      </p:sp>
      <p:pic>
        <p:nvPicPr>
          <p:cNvPr id="1843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8424" y="260648"/>
            <a:ext cx="7620000" cy="52578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6203032" cy="1162050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Palatino Linotype" pitchFamily="18" charset="0"/>
              </a:rPr>
              <a:t>Встреча с </a:t>
            </a:r>
            <a:r>
              <a:rPr lang="ru-RU" sz="2400" dirty="0">
                <a:latin typeface="Palatino Linotype" pitchFamily="18" charset="0"/>
              </a:rPr>
              <a:t>премьер-министром </a:t>
            </a:r>
            <a:r>
              <a:rPr lang="ru-RU" sz="2400" dirty="0" smtClean="0">
                <a:latin typeface="Palatino Linotype" pitchFamily="18" charset="0"/>
              </a:rPr>
              <a:t>Индии</a:t>
            </a:r>
            <a:br>
              <a:rPr lang="ru-RU" sz="2400" dirty="0" smtClean="0">
                <a:latin typeface="Palatino Linotype" pitchFamily="18" charset="0"/>
              </a:rPr>
            </a:br>
            <a:r>
              <a:rPr lang="ru-RU" sz="2400" dirty="0" err="1" smtClean="0">
                <a:latin typeface="Palatino Linotype" pitchFamily="18" charset="0"/>
              </a:rPr>
              <a:t>Джавахарларом</a:t>
            </a:r>
            <a:r>
              <a:rPr lang="ru-RU" sz="2400" dirty="0" smtClean="0">
                <a:latin typeface="Palatino Linotype" pitchFamily="18" charset="0"/>
              </a:rPr>
              <a:t> </a:t>
            </a:r>
            <a:r>
              <a:rPr lang="ru-RU" sz="2400" dirty="0">
                <a:latin typeface="Palatino Linotype" pitchFamily="18" charset="0"/>
              </a:rPr>
              <a:t>Неру</a:t>
            </a:r>
          </a:p>
        </p:txBody>
      </p:sp>
      <p:pic>
        <p:nvPicPr>
          <p:cNvPr id="19458" name="Picture 2" descr="ÐÐ°ÑÑÐ¸Ð½ÐºÐ¸ Ð¿Ð¾ Ð·Ð°Ð¿ÑÐ¾ÑÑ Ð³Ð°Ð³Ð°ÑÐ¸Ð½ Ð² Ð¸Ð½Ð´Ð¸Ð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700808"/>
            <a:ext cx="6384032" cy="47680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http://www.voskres.ru/articles/images/gagarin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196752"/>
            <a:ext cx="6034991" cy="41764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voskres.ru/articles/images/gagarin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764704"/>
            <a:ext cx="4367141" cy="5472608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254124" y="947861"/>
            <a:ext cx="4245868" cy="464137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i="1" dirty="0">
                <a:latin typeface="Palatino Linotype" pitchFamily="18" charset="0"/>
              </a:rPr>
              <a:t>Какой же прием на Востоке обходится без богатого угощения? Проблема еды, ее разнообразия и изобилия, стала одной из главных. Юра с удовольствием пробовал экзотические индийские блюда</a:t>
            </a:r>
            <a:r>
              <a:rPr lang="ru-RU" sz="2800" i="1" dirty="0" smtClean="0">
                <a:latin typeface="Palatino Linotype" pitchFamily="18" charset="0"/>
              </a:rPr>
              <a:t>.</a:t>
            </a:r>
          </a:p>
          <a:p>
            <a:pPr marL="0" indent="0">
              <a:buNone/>
            </a:pPr>
            <a:r>
              <a:rPr lang="ru-RU" sz="2800" b="0" i="1" dirty="0" smtClean="0">
                <a:solidFill>
                  <a:schemeClr val="bg1">
                    <a:lumMod val="50000"/>
                  </a:schemeClr>
                </a:solidFill>
                <a:latin typeface="Palatino Linotype" pitchFamily="18" charset="0"/>
              </a:rPr>
              <a:t>(Из воспоминаний Вавилова А. )</a:t>
            </a:r>
            <a:endParaRPr lang="ru-RU" sz="2800" i="1" dirty="0">
              <a:latin typeface="Palatino Linotype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342</Words>
  <Application>Microsoft Office PowerPoint</Application>
  <PresentationFormat>Экран (4:3)</PresentationFormat>
  <Paragraphs>23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Ю.А. ГАГАРИН И РАЗВИТИЕ СОВЕТСКО-ИНДИЙСКИХ  ОТНОШЕНИЙ В НАЧАЛЕ 1960-Х ГГ. </vt:lpstr>
      <vt:lpstr>Цель и задачи исследования.</vt:lpstr>
      <vt:lpstr>Слайд 3</vt:lpstr>
      <vt:lpstr>Слайд 4</vt:lpstr>
      <vt:lpstr>В ноябре 1961 года Ю.А. Гагарин отправился вместе с женой в Индию. </vt:lpstr>
      <vt:lpstr>«Мне показалось, что теплая улыбка Гагарина согрела все вокруг. Сердце забилось от гордости за нашего героя, первого в мире космонавта, гражданина Советского Союза!»  (Из воспоминаний Н. В. Хворостина) </vt:lpstr>
      <vt:lpstr>Встреча с премьер-министром Индии Джавахарларом Неру</vt:lpstr>
      <vt:lpstr>Слайд 8</vt:lpstr>
      <vt:lpstr>Слайд 9</vt:lpstr>
      <vt:lpstr>«…ну не молодой парень, а готовый государственный деятель! В его присутствии я чувствовал себя мальчишкой, хотя был сотрудником посольства». (Из воспоминаний Вавилова А. )</vt:lpstr>
      <vt:lpstr>Посещение Президента Раджендру Прасада. </vt:lpstr>
      <vt:lpstr>Слайд 12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Ю.А. ГАГАРИН И РАЗВИТИЕ СОВЕТСКО-ИНДИЙСКИХ  ОТНОШЕНИЙ В НАЧАЛЕ 1960-Х ГГ.</dc:title>
  <dc:creator>МЛС</dc:creator>
  <cp:lastModifiedBy>МЛС</cp:lastModifiedBy>
  <cp:revision>12</cp:revision>
  <dcterms:created xsi:type="dcterms:W3CDTF">2019-03-31T16:13:19Z</dcterms:created>
  <dcterms:modified xsi:type="dcterms:W3CDTF">2019-03-31T17:11:28Z</dcterms:modified>
</cp:coreProperties>
</file>